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323" r:id="rId5"/>
    <p:sldId id="324" r:id="rId6"/>
    <p:sldId id="325" r:id="rId7"/>
    <p:sldId id="328" r:id="rId8"/>
    <p:sldId id="261" r:id="rId9"/>
    <p:sldId id="260" r:id="rId10"/>
    <p:sldId id="322" r:id="rId11"/>
    <p:sldId id="326" r:id="rId12"/>
    <p:sldId id="327" r:id="rId13"/>
    <p:sldId id="329" r:id="rId14"/>
    <p:sldId id="335" r:id="rId15"/>
    <p:sldId id="330" r:id="rId16"/>
    <p:sldId id="331" r:id="rId17"/>
    <p:sldId id="332" r:id="rId18"/>
    <p:sldId id="333" r:id="rId19"/>
    <p:sldId id="334" r:id="rId20"/>
    <p:sldId id="336" r:id="rId21"/>
    <p:sldId id="338" r:id="rId22"/>
    <p:sldId id="337" r:id="rId23"/>
    <p:sldId id="339" r:id="rId24"/>
    <p:sldId id="340" r:id="rId25"/>
    <p:sldId id="341" r:id="rId26"/>
    <p:sldId id="301" r:id="rId27"/>
    <p:sldId id="317" r:id="rId28"/>
  </p:sldIdLst>
  <p:sldSz cx="12192000" cy="6858000"/>
  <p:notesSz cx="6858000" cy="9144000"/>
  <p:embeddedFontLst>
    <p:embeddedFont>
      <p:font typeface="배달의민족 주아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7A8CF"/>
    <a:srgbClr val="F6B690"/>
    <a:srgbClr val="EE8EA9"/>
    <a:srgbClr val="5C4D7F"/>
    <a:srgbClr val="F39863"/>
    <a:srgbClr val="9B86BE"/>
    <a:srgbClr val="E96187"/>
    <a:srgbClr val="AF9DCB"/>
    <a:srgbClr val="FAC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0F63-197F-4523-8A46-7A62797F0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34D97-B702-457F-B9C9-1B8BE990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9CB84-FAB6-4660-887E-6ACC557F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8FC0C-146F-474A-BEF8-199F5368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60771-051B-446D-AC95-97EFD123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9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02F4-6884-4A80-A8F7-DB7D83E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D5E93-571F-46B3-B8D7-75224BF70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AE387-7970-4F2A-A4E3-EB93420A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E1E7E-2499-42DC-8748-0D944EBC7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1F541-DAEF-4D28-AA25-204704DB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3D3611-452B-4587-B476-6E522DA0E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989483-587C-4B81-B150-4D2338890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6C8F-A4FB-4F67-BDBB-06BB7BCC7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3C9873-5B3D-415F-B730-218F9688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51ABF-3808-454E-A806-87006DCE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9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2BB9-8918-4E54-93F0-DECBC51B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FAB5A-8273-4000-88D3-66F21065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858B1-9CF1-46B0-89F3-5931733A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CECF4-C6D1-45EB-B51C-59811B2D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077A9-84B0-4E04-A886-7BF5688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A65BF-C90A-4318-84B9-0B925102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C2556-57CF-4B9E-A08F-B70FAB21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6C53-C277-4012-86F7-A88102EE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6723E-4F65-409E-B4EE-2FB05936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3F788-C752-46EF-927C-BA085E17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9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34147-6E81-400C-9C82-31F255F4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A3589-BDB1-4D7D-A6CB-41507EC3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9DF59A-3BEF-4C35-9FAD-A79718B06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EF2AC-29EC-424C-816C-EE6FB43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7BE1E-0DB4-4921-8766-04D707B3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253DD-BE61-4D2A-B750-6A82939F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6B46-2BB7-4866-AEAD-A966F569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7B45B-610E-4432-BCD9-0DDDE42B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830EB3-537E-4E55-8111-92103D095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1C9FEE-9676-462A-ADF7-48AFE30A5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2912D6-4661-4178-B1BF-B64B6503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E714FE-F312-4051-9E78-14F019F6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42F17E-ECCC-42B7-83E2-9447FD53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D5DA0-31B5-4FC2-AD59-E3B2D705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6CF8B-6B5E-4A7C-A608-A34818392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B07AB1-AB85-4782-88D3-EB78522E1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8E59AA-6069-478E-9BDD-F386DBB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7EF54-5151-44BE-A2FE-4968B36F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0D2878-91B6-4A9A-8D4F-0E07EF3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A032A5-E8D6-4A4A-8BF9-66ACFB04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5B809-AA07-423C-A19C-F4930568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350B0-977E-4994-B6A4-BBC508C6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28CCC-B5F5-4757-8F76-84EB585B9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1B5C9-9931-44F3-9BDB-6396F178D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BC159-D3B4-4928-ADD6-3CBD9EFEC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8827-4CC8-4618-8C80-BEC58E2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61C86-21D5-4169-83A6-2F365D4D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11DD4-3BC6-4377-B550-B89599E2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9255C-97FA-4B95-8FE0-70F84B211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07281-593E-42B9-8932-2EDAADF3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51C652-A676-40E4-980B-003C8F1A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A19F1-4685-4FEF-8E36-878368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676977-D7F0-4544-992C-E36A370B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2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12C34-669E-467F-8E3D-64D18E77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FEB5C-397A-4733-B090-FBFE59F90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3CFE6-EA11-4F90-BFFF-F491F48BC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33DA8-53A3-4438-B9C9-DF2CF30F7AD4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90094-A495-4CF0-8515-FD96E3B7C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229C2-9249-4847-B4FA-DC63F59E5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2ED5-1DF6-40AD-A667-5107DBE74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5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3826" y="2659396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604" y="4506097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3750F1-1208-4F0D-A79D-0345CD361260}"/>
              </a:ext>
            </a:extLst>
          </p:cNvPr>
          <p:cNvGrpSpPr/>
          <p:nvPr/>
        </p:nvGrpSpPr>
        <p:grpSpPr>
          <a:xfrm>
            <a:off x="4528053" y="3744087"/>
            <a:ext cx="2999539" cy="138984"/>
            <a:chOff x="4737425" y="4194398"/>
            <a:chExt cx="2717149" cy="12589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9E130D6-9C9B-48BF-9668-220BD1C99472}"/>
                </a:ext>
              </a:extLst>
            </p:cNvPr>
            <p:cNvSpPr/>
            <p:nvPr/>
          </p:nvSpPr>
          <p:spPr>
            <a:xfrm>
              <a:off x="4737425" y="4194398"/>
              <a:ext cx="125899" cy="125899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6F4422-454B-4BD0-8354-71F4D0EC0BBE}"/>
                </a:ext>
              </a:extLst>
            </p:cNvPr>
            <p:cNvSpPr/>
            <p:nvPr/>
          </p:nvSpPr>
          <p:spPr>
            <a:xfrm>
              <a:off x="5025342" y="4194398"/>
              <a:ext cx="125899" cy="125899"/>
            </a:xfrm>
            <a:prstGeom prst="ellipse">
              <a:avLst/>
            </a:prstGeom>
            <a:solidFill>
              <a:srgbClr val="F39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B6DA85A-7670-4144-B6C1-A191FE4B25EB}"/>
                </a:ext>
              </a:extLst>
            </p:cNvPr>
            <p:cNvSpPr/>
            <p:nvPr/>
          </p:nvSpPr>
          <p:spPr>
            <a:xfrm>
              <a:off x="5313258" y="4194398"/>
              <a:ext cx="125899" cy="125899"/>
            </a:xfrm>
            <a:prstGeom prst="ellipse">
              <a:avLst/>
            </a:prstGeom>
            <a:solidFill>
              <a:srgbClr val="B7A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53247D-C526-430B-975E-FDF9D832FAFB}"/>
                </a:ext>
              </a:extLst>
            </p:cNvPr>
            <p:cNvSpPr/>
            <p:nvPr/>
          </p:nvSpPr>
          <p:spPr>
            <a:xfrm>
              <a:off x="5601175" y="4194398"/>
              <a:ext cx="125899" cy="125899"/>
            </a:xfrm>
            <a:prstGeom prst="ellipse">
              <a:avLst/>
            </a:prstGeom>
            <a:solidFill>
              <a:srgbClr val="E9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B638889-CFD8-4497-8C67-F127E09079CF}"/>
                </a:ext>
              </a:extLst>
            </p:cNvPr>
            <p:cNvSpPr/>
            <p:nvPr/>
          </p:nvSpPr>
          <p:spPr>
            <a:xfrm>
              <a:off x="5889092" y="4194398"/>
              <a:ext cx="125899" cy="125899"/>
            </a:xfrm>
            <a:prstGeom prst="ellipse">
              <a:avLst/>
            </a:prstGeom>
            <a:solidFill>
              <a:srgbClr val="CA4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30619A-18FF-474E-9022-867BCD7E3F8C}"/>
                </a:ext>
              </a:extLst>
            </p:cNvPr>
            <p:cNvSpPr/>
            <p:nvPr/>
          </p:nvSpPr>
          <p:spPr>
            <a:xfrm>
              <a:off x="6177009" y="4194398"/>
              <a:ext cx="125899" cy="125899"/>
            </a:xfrm>
            <a:prstGeom prst="ellipse">
              <a:avLst/>
            </a:prstGeom>
            <a:solidFill>
              <a:srgbClr val="C27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A4984C3-1F57-49A7-8552-0630A054F520}"/>
                </a:ext>
              </a:extLst>
            </p:cNvPr>
            <p:cNvSpPr/>
            <p:nvPr/>
          </p:nvSpPr>
          <p:spPr>
            <a:xfrm>
              <a:off x="6464925" y="4194398"/>
              <a:ext cx="125899" cy="125899"/>
            </a:xfrm>
            <a:prstGeom prst="ellipse">
              <a:avLst/>
            </a:prstGeom>
            <a:solidFill>
              <a:srgbClr val="9B8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EA0356D-5339-4305-B737-431F50F97D9D}"/>
                </a:ext>
              </a:extLst>
            </p:cNvPr>
            <p:cNvSpPr/>
            <p:nvPr/>
          </p:nvSpPr>
          <p:spPr>
            <a:xfrm>
              <a:off x="6752842" y="4194398"/>
              <a:ext cx="125899" cy="125899"/>
            </a:xfrm>
            <a:prstGeom prst="ellipse">
              <a:avLst/>
            </a:prstGeom>
            <a:solidFill>
              <a:srgbClr val="CB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BE048C9-B07B-420C-8109-FC7CEC5EDF47}"/>
                </a:ext>
              </a:extLst>
            </p:cNvPr>
            <p:cNvSpPr/>
            <p:nvPr/>
          </p:nvSpPr>
          <p:spPr>
            <a:xfrm>
              <a:off x="7040759" y="4194398"/>
              <a:ext cx="125899" cy="125899"/>
            </a:xfrm>
            <a:prstGeom prst="ellipse">
              <a:avLst/>
            </a:prstGeom>
            <a:solidFill>
              <a:srgbClr val="6C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6BC6965-CE56-4BDF-ADFE-8B8F15E8DE0F}"/>
                </a:ext>
              </a:extLst>
            </p:cNvPr>
            <p:cNvSpPr/>
            <p:nvPr/>
          </p:nvSpPr>
          <p:spPr>
            <a:xfrm>
              <a:off x="7328675" y="4194398"/>
              <a:ext cx="125899" cy="125899"/>
            </a:xfrm>
            <a:prstGeom prst="ellipse">
              <a:avLst/>
            </a:prstGeom>
            <a:solidFill>
              <a:srgbClr val="B66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773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08387" y="356811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3026919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AT </a:t>
            </a:r>
            <a:r>
              <a:rPr lang="ko-KR" altLang="en-US" sz="36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 종류</a:t>
            </a:r>
            <a:endParaRPr lang="en-US" altLang="ko-KR" sz="36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8672" t="21934" r="25472" b="16239"/>
          <a:stretch/>
        </p:blipFill>
        <p:spPr>
          <a:xfrm>
            <a:off x="3777786" y="431298"/>
            <a:ext cx="8386030" cy="63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5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764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05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1098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코드 설명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1960" y="49957"/>
            <a:ext cx="8210902" cy="67403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lt"/>
              </a:rPr>
              <a:t>int</a:t>
            </a:r>
            <a:r>
              <a:rPr lang="en-US" altLang="ko-KR" dirty="0">
                <a:latin typeface="+mj-lt"/>
              </a:rPr>
              <a:t> LED = 4;</a:t>
            </a:r>
          </a:p>
          <a:p>
            <a:r>
              <a:rPr lang="en-US" altLang="ko-KR" dirty="0">
                <a:latin typeface="+mj-lt"/>
              </a:rPr>
              <a:t>void setup() </a:t>
            </a:r>
          </a:p>
          <a:p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Serial.begin</a:t>
            </a:r>
            <a:r>
              <a:rPr lang="en-US" altLang="ko-KR" dirty="0">
                <a:latin typeface="+mj-lt"/>
              </a:rPr>
              <a:t>(9600);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컴퓨터와 </a:t>
            </a:r>
            <a:r>
              <a:rPr lang="ko-KR" altLang="en-US" dirty="0" err="1">
                <a:solidFill>
                  <a:schemeClr val="accent1"/>
                </a:solidFill>
                <a:latin typeface="+mj-lt"/>
              </a:rPr>
              <a:t>아두이노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 사이의 시리얼 통신이 가능</a:t>
            </a:r>
          </a:p>
          <a:p>
            <a:r>
              <a:rPr lang="ko-KR" altLang="en-US" dirty="0">
                <a:latin typeface="+mj-lt"/>
              </a:rPr>
              <a:t>  </a:t>
            </a:r>
            <a:r>
              <a:rPr lang="en-US" altLang="ko-KR" dirty="0">
                <a:latin typeface="+mj-lt"/>
              </a:rPr>
              <a:t>Serial1.begin(9600);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블루투스모듈과 </a:t>
            </a:r>
            <a:r>
              <a:rPr lang="ko-KR" altLang="en-US" dirty="0" err="1">
                <a:solidFill>
                  <a:schemeClr val="accent1"/>
                </a:solidFill>
                <a:latin typeface="+mj-lt"/>
              </a:rPr>
              <a:t>아두이노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 사이의 시리얼 통신이 가능</a:t>
            </a:r>
          </a:p>
          <a:p>
            <a:r>
              <a:rPr lang="ko-KR" altLang="en-US" dirty="0">
                <a:latin typeface="+mj-lt"/>
              </a:rPr>
              <a:t>  </a:t>
            </a:r>
            <a:r>
              <a:rPr lang="en-US" altLang="ko-KR" dirty="0" err="1">
                <a:latin typeface="+mj-lt"/>
              </a:rPr>
              <a:t>pinMode</a:t>
            </a:r>
            <a:r>
              <a:rPr lang="en-US" altLang="ko-KR" dirty="0">
                <a:latin typeface="+mj-lt"/>
              </a:rPr>
              <a:t>(LED, OUTPUT);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LED Output 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설정</a:t>
            </a:r>
          </a:p>
          <a:p>
            <a:r>
              <a:rPr lang="en-US" altLang="ko-KR" dirty="0">
                <a:latin typeface="+mj-lt"/>
              </a:rPr>
              <a:t>}</a:t>
            </a:r>
          </a:p>
          <a:p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void loop()</a:t>
            </a:r>
          </a:p>
          <a:p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  if (Serial1.available()) 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블루투스와 보드 사이의 시리얼 통신이 가능할 때</a:t>
            </a:r>
          </a:p>
          <a:p>
            <a:r>
              <a:rPr lang="ko-KR" altLang="en-US" dirty="0">
                <a:latin typeface="+mj-lt"/>
              </a:rPr>
              <a:t>  </a:t>
            </a:r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    char read;  // </a:t>
            </a:r>
            <a:r>
              <a:rPr lang="ko-KR" altLang="en-US" dirty="0">
                <a:latin typeface="+mj-lt"/>
              </a:rPr>
              <a:t>문자열 변수</a:t>
            </a:r>
          </a:p>
          <a:p>
            <a:r>
              <a:rPr lang="ko-KR" altLang="en-US" dirty="0">
                <a:latin typeface="+mj-lt"/>
              </a:rPr>
              <a:t>    </a:t>
            </a:r>
            <a:r>
              <a:rPr lang="en-US" altLang="ko-KR" dirty="0">
                <a:latin typeface="+mj-lt"/>
              </a:rPr>
              <a:t>read = Serial1.read(); 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블루투스에서 읽은 값을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read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에 저장</a:t>
            </a:r>
          </a:p>
          <a:p>
            <a:endParaRPr lang="ko-KR" altLang="en-US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    </a:t>
            </a:r>
            <a:r>
              <a:rPr lang="en-US" altLang="ko-KR" dirty="0">
                <a:latin typeface="+mj-lt"/>
              </a:rPr>
              <a:t>if(read == 'R')      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read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가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R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이면</a:t>
            </a:r>
          </a:p>
          <a:p>
            <a:r>
              <a:rPr lang="ko-KR" altLang="en-US" dirty="0">
                <a:latin typeface="+mj-lt"/>
              </a:rPr>
              <a:t>    </a:t>
            </a:r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      </a:t>
            </a:r>
            <a:r>
              <a:rPr lang="en-US" altLang="ko-KR" dirty="0" err="1">
                <a:latin typeface="+mj-lt"/>
              </a:rPr>
              <a:t>digitalWrite</a:t>
            </a:r>
            <a:r>
              <a:rPr lang="en-US" altLang="ko-KR" dirty="0">
                <a:latin typeface="+mj-lt"/>
              </a:rPr>
              <a:t>(LED, HIGH);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LED ON</a:t>
            </a:r>
          </a:p>
          <a:p>
            <a:r>
              <a:rPr lang="en-US" altLang="ko-KR" dirty="0">
                <a:latin typeface="+mj-lt"/>
              </a:rPr>
              <a:t>    }</a:t>
            </a:r>
          </a:p>
          <a:p>
            <a:r>
              <a:rPr lang="en-US" altLang="ko-KR" dirty="0">
                <a:latin typeface="+mj-lt"/>
              </a:rPr>
              <a:t>    if(read == 'N')      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read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가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N</a:t>
            </a:r>
            <a:r>
              <a:rPr lang="ko-KR" altLang="en-US" dirty="0">
                <a:solidFill>
                  <a:schemeClr val="accent1"/>
                </a:solidFill>
                <a:latin typeface="+mj-lt"/>
              </a:rPr>
              <a:t>이면</a:t>
            </a:r>
          </a:p>
          <a:p>
            <a:r>
              <a:rPr lang="ko-KR" altLang="en-US" dirty="0">
                <a:latin typeface="+mj-lt"/>
              </a:rPr>
              <a:t>    </a:t>
            </a:r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      </a:t>
            </a:r>
            <a:r>
              <a:rPr lang="en-US" altLang="ko-KR" dirty="0" err="1">
                <a:latin typeface="+mj-lt"/>
              </a:rPr>
              <a:t>digitalWrite</a:t>
            </a:r>
            <a:r>
              <a:rPr lang="en-US" altLang="ko-KR" dirty="0">
                <a:latin typeface="+mj-lt"/>
              </a:rPr>
              <a:t>(LED, LOW);  </a:t>
            </a:r>
            <a:r>
              <a:rPr lang="en-US" altLang="ko-KR" dirty="0">
                <a:solidFill>
                  <a:schemeClr val="accent1"/>
                </a:solidFill>
                <a:latin typeface="+mj-lt"/>
              </a:rPr>
              <a:t>// LED OFF</a:t>
            </a:r>
          </a:p>
          <a:p>
            <a:r>
              <a:rPr lang="en-US" altLang="ko-KR" dirty="0">
                <a:latin typeface="+mj-lt"/>
              </a:rPr>
              <a:t>    }</a:t>
            </a:r>
          </a:p>
          <a:p>
            <a:r>
              <a:rPr lang="en-US" altLang="ko-KR" dirty="0">
                <a:latin typeface="+mj-lt"/>
              </a:rPr>
              <a:t>  }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609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06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0746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4133" y="2971800"/>
            <a:ext cx="339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https://youtu.be/ikZSYmAOtCg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5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2013" y="356811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07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119455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221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620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8577" y="1647040"/>
            <a:ext cx="194643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AT+BAUDx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AT+NAME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AT+PINxxxx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AT+VERSION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AT+LED0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AT+LED1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AT+PN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AT+PE</a:t>
            </a:r>
          </a:p>
          <a:p>
            <a:r>
              <a:rPr lang="da-DK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AT+PO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410" y="1647040"/>
            <a:ext cx="549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블루투스 모듈에서 사용 가능한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명령어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20" y="1738184"/>
            <a:ext cx="4654543" cy="3501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9459" y="5684108"/>
            <a:ext cx="746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</a:t>
            </a:r>
            <a:r>
              <a:rPr lang="ko-KR" altLang="en-US" dirty="0" smtClean="0"/>
              <a:t>입력 시 정상적으로 블루투스에 연결될 때 </a:t>
            </a:r>
            <a:r>
              <a:rPr lang="en-US" altLang="ko-KR" dirty="0" smtClean="0"/>
              <a:t>OK</a:t>
            </a:r>
            <a:r>
              <a:rPr lang="ko-KR" altLang="en-US" dirty="0" smtClean="0"/>
              <a:t>라는 메시지를 보낸다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624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7557" y="5747221"/>
            <a:ext cx="479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AT+BAUD4</a:t>
            </a:r>
            <a:r>
              <a:rPr lang="ko-KR" altLang="en-US" dirty="0" smtClean="0"/>
              <a:t>로 입력 시 속도가 </a:t>
            </a:r>
            <a:r>
              <a:rPr lang="en-US" altLang="ko-KR" dirty="0" smtClean="0"/>
              <a:t>9600</a:t>
            </a:r>
            <a:r>
              <a:rPr lang="ko-KR" altLang="en-US" dirty="0" smtClean="0"/>
              <a:t>으로 바뀜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90" y="1621163"/>
            <a:ext cx="4639052" cy="34936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25730" y="4856307"/>
            <a:ext cx="713962" cy="3500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08861" y="1861852"/>
            <a:ext cx="366577" cy="3500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72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840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AT+NAME</a:t>
            </a:r>
            <a:r>
              <a:rPr lang="ko-KR" altLang="en-US" dirty="0" smtClean="0"/>
              <a:t>바뀔 이름 입력 시 이름이 정상적으로 바뀌면 </a:t>
            </a:r>
            <a:r>
              <a:rPr lang="en-US" altLang="ko-KR" dirty="0" err="1" smtClean="0"/>
              <a:t>Oksetname</a:t>
            </a:r>
            <a:r>
              <a:rPr lang="ko-KR" altLang="en-US" dirty="0"/>
              <a:t> </a:t>
            </a:r>
            <a:r>
              <a:rPr lang="ko-KR" altLang="en-US" dirty="0" smtClean="0"/>
              <a:t>메시지 보냄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451446"/>
            <a:ext cx="7248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5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6415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패리티 검사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0410" y="1868488"/>
            <a:ext cx="109892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 transmission)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시의 오류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(error)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발견하기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위해서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워드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(word)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캐릭터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(character)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마다 패리티 비트를 추가하고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 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체크하는 것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 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패리티 검사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(parity check)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 동의어이다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이것은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사전에 한 단위의 데이터 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1”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비트의 개수가 짝수인지 홀수인지를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결정해두고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송신시에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 규칙에 맞도록 패리티 비트를 붙이고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수신시에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그것을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확인하여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데이터의 정확도를 검사하는 검사로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특히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1”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개수가 홀수인 패리티 검사를 홀수 패리티 검사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(odd parity check), </a:t>
            </a:r>
            <a:endParaRPr lang="en-US" altLang="ko-KR" sz="2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짝수인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것을 짝수 패리티 검사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(even parity check)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 한다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86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3164" y="5644934"/>
            <a:ext cx="407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AT+PN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패리티비트</a:t>
            </a:r>
            <a:r>
              <a:rPr lang="ko-KR" altLang="en-US" dirty="0" smtClean="0"/>
              <a:t> 검사 설정 안함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74" y="1576110"/>
            <a:ext cx="6641886" cy="39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5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105BDA-1140-4D80-9AA7-00A9E178FC78}"/>
              </a:ext>
            </a:extLst>
          </p:cNvPr>
          <p:cNvSpPr/>
          <p:nvPr/>
        </p:nvSpPr>
        <p:spPr>
          <a:xfrm>
            <a:off x="5167312" y="3039985"/>
            <a:ext cx="1857375" cy="1263073"/>
          </a:xfrm>
          <a:prstGeom prst="rect">
            <a:avLst/>
          </a:prstGeom>
          <a:solidFill>
            <a:srgbClr val="E96A63"/>
          </a:solidFill>
          <a:ln w="57150">
            <a:solidFill>
              <a:srgbClr val="E96A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B764B2-29BC-4AB8-8EF6-3FACA9465829}"/>
              </a:ext>
            </a:extLst>
          </p:cNvPr>
          <p:cNvSpPr/>
          <p:nvPr/>
        </p:nvSpPr>
        <p:spPr>
          <a:xfrm>
            <a:off x="1900237" y="3039985"/>
            <a:ext cx="1857375" cy="1263073"/>
          </a:xfrm>
          <a:prstGeom prst="rect">
            <a:avLst/>
          </a:prstGeom>
          <a:solidFill>
            <a:srgbClr val="F39863"/>
          </a:solidFill>
          <a:ln w="57150">
            <a:solidFill>
              <a:srgbClr val="F398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E38029-6A5F-445B-B5DD-2ACD48347DEA}"/>
              </a:ext>
            </a:extLst>
          </p:cNvPr>
          <p:cNvSpPr/>
          <p:nvPr/>
        </p:nvSpPr>
        <p:spPr>
          <a:xfrm>
            <a:off x="8434388" y="3063797"/>
            <a:ext cx="1857375" cy="1263073"/>
          </a:xfrm>
          <a:prstGeom prst="rect">
            <a:avLst/>
          </a:prstGeom>
          <a:solidFill>
            <a:srgbClr val="F39863"/>
          </a:solidFill>
          <a:ln w="57150">
            <a:solidFill>
              <a:srgbClr val="F39863"/>
            </a:solidFill>
          </a:ln>
          <a:effectLst>
            <a:outerShdw blurRad="38100" dist="38100" dir="8100000" algn="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D6542-1847-4B55-89F1-59E476D51FD2}"/>
              </a:ext>
            </a:extLst>
          </p:cNvPr>
          <p:cNvSpPr txBox="1"/>
          <p:nvPr/>
        </p:nvSpPr>
        <p:spPr>
          <a:xfrm>
            <a:off x="1909439" y="4562760"/>
            <a:ext cx="18389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 소개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2586710" y="2548732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39863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F39863"/>
              </a:solidFill>
              <a:effectLst>
                <a:outerShdw blurRad="381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6B127-2BA1-4644-AA5E-864CC79906CB}"/>
              </a:ext>
            </a:extLst>
          </p:cNvPr>
          <p:cNvSpPr txBox="1"/>
          <p:nvPr/>
        </p:nvSpPr>
        <p:spPr>
          <a:xfrm>
            <a:off x="5821725" y="2548732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D1EAFF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E96A63"/>
                </a:solidFill>
              </a:rPr>
              <a:t>02</a:t>
            </a:r>
            <a:endParaRPr lang="ko-KR" altLang="en-US" dirty="0">
              <a:solidFill>
                <a:srgbClr val="E96A63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49F88-630D-4FB5-93F0-9DAB3B4A8E5D}"/>
              </a:ext>
            </a:extLst>
          </p:cNvPr>
          <p:cNvSpPr txBox="1"/>
          <p:nvPr/>
        </p:nvSpPr>
        <p:spPr>
          <a:xfrm>
            <a:off x="9091207" y="254873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FAC76C"/>
                </a:solidFill>
                <a:effectLst>
                  <a:outerShdw blurRad="381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rgbClr val="F39863"/>
                </a:solidFill>
              </a:rPr>
              <a:t>03</a:t>
            </a:r>
            <a:endParaRPr lang="ko-KR" altLang="en-US" dirty="0">
              <a:solidFill>
                <a:srgbClr val="F3986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D8E2AD-63D8-41DC-97D3-5428FFC25475}"/>
              </a:ext>
            </a:extLst>
          </p:cNvPr>
          <p:cNvSpPr txBox="1"/>
          <p:nvPr/>
        </p:nvSpPr>
        <p:spPr>
          <a:xfrm>
            <a:off x="5427383" y="4562760"/>
            <a:ext cx="13372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원리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15D8E-BA7F-45CB-896F-A1D24A5393C9}"/>
              </a:ext>
            </a:extLst>
          </p:cNvPr>
          <p:cNvSpPr txBox="1"/>
          <p:nvPr/>
        </p:nvSpPr>
        <p:spPr>
          <a:xfrm>
            <a:off x="8878009" y="4562760"/>
            <a:ext cx="9701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설명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EACB9-ADB0-4688-8E86-3F264B43E718}"/>
              </a:ext>
            </a:extLst>
          </p:cNvPr>
          <p:cNvSpPr txBox="1"/>
          <p:nvPr/>
        </p:nvSpPr>
        <p:spPr>
          <a:xfrm>
            <a:off x="5250057" y="1371910"/>
            <a:ext cx="16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rgbClr val="E96A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</a:t>
            </a:r>
            <a:r>
              <a:rPr lang="en-US" altLang="ko-KR" sz="3600" dirty="0">
                <a:solidFill>
                  <a:srgbClr val="F398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</a:t>
            </a:r>
            <a:r>
              <a:rPr lang="en-US" altLang="ko-KR" sz="3600" dirty="0">
                <a:solidFill>
                  <a:srgbClr val="E96A63"/>
                </a:solidFill>
                <a:effectLst>
                  <a:outerShdw blurRad="50800" dist="38100" dir="8100000" algn="tr" rotWithShape="0">
                    <a:prstClr val="black">
                      <a:alpha val="23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DEX</a:t>
            </a:r>
            <a:endParaRPr lang="ko-KR" altLang="en-US" sz="3600" dirty="0">
              <a:solidFill>
                <a:srgbClr val="E96A63"/>
              </a:solidFill>
              <a:effectLst>
                <a:outerShdw blurRad="50800" dist="38100" dir="8100000" algn="tr" rotWithShape="0">
                  <a:prstClr val="black">
                    <a:alpha val="23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36" y="3300289"/>
            <a:ext cx="780624" cy="7806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74" y="3135256"/>
            <a:ext cx="1167802" cy="11678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0" t="12973" r="10240" b="27568"/>
          <a:stretch/>
        </p:blipFill>
        <p:spPr>
          <a:xfrm>
            <a:off x="2302967" y="3270099"/>
            <a:ext cx="1007058" cy="7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7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03650" y="5644934"/>
            <a:ext cx="353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AT+PO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홀수 패리티 </a:t>
            </a:r>
            <a:r>
              <a:rPr lang="ko-KR" altLang="en-US" dirty="0" smtClean="0"/>
              <a:t>검사 설정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8" y="1598175"/>
            <a:ext cx="6287658" cy="37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03650" y="5998643"/>
            <a:ext cx="347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AT+PE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짝수 패리티 </a:t>
            </a:r>
            <a:r>
              <a:rPr lang="ko-KR" altLang="en-US" dirty="0" smtClean="0"/>
              <a:t>검사 설정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03" y="1533054"/>
            <a:ext cx="72866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44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03650" y="5956151"/>
            <a:ext cx="471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AT+VERSION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펌웨어 버전을 알려 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25" y="1448069"/>
            <a:ext cx="72866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78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99481" y="5972627"/>
            <a:ext cx="652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AT+PIN0000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블루투스 연결할 때 </a:t>
            </a:r>
            <a:r>
              <a:rPr lang="en-US" altLang="ko-KR" dirty="0" smtClean="0"/>
              <a:t>PIN </a:t>
            </a:r>
            <a:r>
              <a:rPr lang="ko-KR" altLang="en-US" dirty="0" smtClean="0"/>
              <a:t>번호를 </a:t>
            </a:r>
            <a:r>
              <a:rPr lang="en-US" altLang="ko-KR" dirty="0" smtClean="0"/>
              <a:t>0000</a:t>
            </a:r>
            <a:r>
              <a:rPr lang="ko-KR" altLang="en-US" dirty="0" smtClean="0"/>
              <a:t>으로 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908" y="1481021"/>
            <a:ext cx="72866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99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0867" y="5965979"/>
            <a:ext cx="11276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AT+LED0 </a:t>
            </a:r>
            <a:r>
              <a:rPr lang="ko-KR" altLang="en-US" dirty="0" smtClean="0"/>
              <a:t>입력 시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블루투스 모듈의 파란색 불이 </a:t>
            </a:r>
            <a:r>
              <a:rPr lang="ko-KR" altLang="en-US" dirty="0" smtClean="0"/>
              <a:t>꺼짐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깜빡깜박</a:t>
            </a:r>
            <a:r>
              <a:rPr lang="ko-KR" altLang="en-US" dirty="0" smtClean="0"/>
              <a:t> 하지 않음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블루투스 파란색 불의 의미에 대해서는 잘 나오지 않아서 따로 조사하지 못하였습니다</a:t>
            </a:r>
            <a:r>
              <a:rPr lang="en-US" altLang="ko-KR" dirty="0"/>
              <a:t>.&gt;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1926651"/>
            <a:ext cx="6048763" cy="36213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14925"/>
          <a:stretch/>
        </p:blipFill>
        <p:spPr>
          <a:xfrm rot="5400000">
            <a:off x="7934583" y="1964060"/>
            <a:ext cx="3716867" cy="32766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54000" y="-10820400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3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0410" y="35681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08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18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피드백 </a:t>
            </a: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9460" y="58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9622" y="6010664"/>
            <a:ext cx="1049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AT+LED1 </a:t>
            </a:r>
            <a:r>
              <a:rPr lang="ko-KR" altLang="en-US" dirty="0" smtClean="0"/>
              <a:t>입력 시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블루투스 파란색 불이 </a:t>
            </a:r>
            <a:r>
              <a:rPr lang="ko-KR" altLang="en-US" dirty="0" smtClean="0"/>
              <a:t>켜짐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다시 </a:t>
            </a:r>
            <a:r>
              <a:rPr lang="ko-KR" altLang="en-US" dirty="0" err="1" smtClean="0"/>
              <a:t>깜빡깜빡함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블루투스 파란색 불의 의미에 대해서는 잘 나오지 않아서 따로 조사하지 못하였습니다</a:t>
            </a:r>
            <a:r>
              <a:rPr lang="en-US" altLang="ko-KR" dirty="0" smtClean="0"/>
              <a:t>.&gt;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12" y="1557095"/>
            <a:ext cx="72866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85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3750F1-1208-4F0D-A79D-0345CD361260}"/>
              </a:ext>
            </a:extLst>
          </p:cNvPr>
          <p:cNvGrpSpPr/>
          <p:nvPr/>
        </p:nvGrpSpPr>
        <p:grpSpPr>
          <a:xfrm>
            <a:off x="4596230" y="4256652"/>
            <a:ext cx="2999539" cy="138984"/>
            <a:chOff x="4737425" y="4194398"/>
            <a:chExt cx="2717149" cy="125899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E130D6-9C9B-48BF-9668-220BD1C99472}"/>
                </a:ext>
              </a:extLst>
            </p:cNvPr>
            <p:cNvSpPr/>
            <p:nvPr/>
          </p:nvSpPr>
          <p:spPr>
            <a:xfrm>
              <a:off x="4737425" y="4194398"/>
              <a:ext cx="125899" cy="125899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6F4422-454B-4BD0-8354-71F4D0EC0BBE}"/>
                </a:ext>
              </a:extLst>
            </p:cNvPr>
            <p:cNvSpPr/>
            <p:nvPr/>
          </p:nvSpPr>
          <p:spPr>
            <a:xfrm>
              <a:off x="5025342" y="4194398"/>
              <a:ext cx="125899" cy="125899"/>
            </a:xfrm>
            <a:prstGeom prst="ellipse">
              <a:avLst/>
            </a:prstGeom>
            <a:solidFill>
              <a:srgbClr val="F39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6DA85A-7670-4144-B6C1-A191FE4B25EB}"/>
                </a:ext>
              </a:extLst>
            </p:cNvPr>
            <p:cNvSpPr/>
            <p:nvPr/>
          </p:nvSpPr>
          <p:spPr>
            <a:xfrm>
              <a:off x="5313258" y="4194398"/>
              <a:ext cx="125899" cy="125899"/>
            </a:xfrm>
            <a:prstGeom prst="ellipse">
              <a:avLst/>
            </a:prstGeom>
            <a:solidFill>
              <a:srgbClr val="B7A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3247D-C526-430B-975E-FDF9D832FAFB}"/>
                </a:ext>
              </a:extLst>
            </p:cNvPr>
            <p:cNvSpPr/>
            <p:nvPr/>
          </p:nvSpPr>
          <p:spPr>
            <a:xfrm>
              <a:off x="5601175" y="4194398"/>
              <a:ext cx="125899" cy="125899"/>
            </a:xfrm>
            <a:prstGeom prst="ellipse">
              <a:avLst/>
            </a:prstGeom>
            <a:solidFill>
              <a:srgbClr val="E9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638889-CFD8-4497-8C67-F127E09079CF}"/>
                </a:ext>
              </a:extLst>
            </p:cNvPr>
            <p:cNvSpPr/>
            <p:nvPr/>
          </p:nvSpPr>
          <p:spPr>
            <a:xfrm>
              <a:off x="5889092" y="4194398"/>
              <a:ext cx="125899" cy="125899"/>
            </a:xfrm>
            <a:prstGeom prst="ellipse">
              <a:avLst/>
            </a:prstGeom>
            <a:solidFill>
              <a:srgbClr val="CA4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030619A-18FF-474E-9022-867BCD7E3F8C}"/>
                </a:ext>
              </a:extLst>
            </p:cNvPr>
            <p:cNvSpPr/>
            <p:nvPr/>
          </p:nvSpPr>
          <p:spPr>
            <a:xfrm>
              <a:off x="6177009" y="4194398"/>
              <a:ext cx="125899" cy="125899"/>
            </a:xfrm>
            <a:prstGeom prst="ellipse">
              <a:avLst/>
            </a:prstGeom>
            <a:solidFill>
              <a:srgbClr val="C27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4984C3-1F57-49A7-8552-0630A054F520}"/>
                </a:ext>
              </a:extLst>
            </p:cNvPr>
            <p:cNvSpPr/>
            <p:nvPr/>
          </p:nvSpPr>
          <p:spPr>
            <a:xfrm>
              <a:off x="6464925" y="4194398"/>
              <a:ext cx="125899" cy="125899"/>
            </a:xfrm>
            <a:prstGeom prst="ellipse">
              <a:avLst/>
            </a:prstGeom>
            <a:solidFill>
              <a:srgbClr val="9B8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EA0356D-5339-4305-B737-431F50F97D9D}"/>
                </a:ext>
              </a:extLst>
            </p:cNvPr>
            <p:cNvSpPr/>
            <p:nvPr/>
          </p:nvSpPr>
          <p:spPr>
            <a:xfrm>
              <a:off x="6752842" y="4194398"/>
              <a:ext cx="125899" cy="125899"/>
            </a:xfrm>
            <a:prstGeom prst="ellipse">
              <a:avLst/>
            </a:prstGeom>
            <a:solidFill>
              <a:srgbClr val="CB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BE048C9-B07B-420C-8109-FC7CEC5EDF47}"/>
                </a:ext>
              </a:extLst>
            </p:cNvPr>
            <p:cNvSpPr/>
            <p:nvPr/>
          </p:nvSpPr>
          <p:spPr>
            <a:xfrm>
              <a:off x="7040759" y="4194398"/>
              <a:ext cx="125899" cy="125899"/>
            </a:xfrm>
            <a:prstGeom prst="ellipse">
              <a:avLst/>
            </a:prstGeom>
            <a:solidFill>
              <a:srgbClr val="6C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BC6965-CE56-4BDF-ADFE-8B8F15E8DE0F}"/>
                </a:ext>
              </a:extLst>
            </p:cNvPr>
            <p:cNvSpPr/>
            <p:nvPr/>
          </p:nvSpPr>
          <p:spPr>
            <a:xfrm>
              <a:off x="7328675" y="4194398"/>
              <a:ext cx="125899" cy="125899"/>
            </a:xfrm>
            <a:prstGeom prst="ellipse">
              <a:avLst/>
            </a:prstGeom>
            <a:solidFill>
              <a:srgbClr val="B66A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4623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4405730" y="2864252"/>
            <a:ext cx="3392275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err="1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질문있나요</a:t>
            </a:r>
            <a:r>
              <a:rPr lang="en-US" altLang="ko-KR" sz="5400" dirty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21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8EAF5A1-83EA-4CDE-8CA0-E2F8EA01F873}"/>
              </a:ext>
            </a:extLst>
          </p:cNvPr>
          <p:cNvGrpSpPr/>
          <p:nvPr/>
        </p:nvGrpSpPr>
        <p:grpSpPr>
          <a:xfrm>
            <a:off x="4596230" y="4256652"/>
            <a:ext cx="2999539" cy="138984"/>
            <a:chOff x="4596230" y="4256652"/>
            <a:chExt cx="2999539" cy="13898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9E130D6-9C9B-48BF-9668-220BD1C99472}"/>
                </a:ext>
              </a:extLst>
            </p:cNvPr>
            <p:cNvSpPr/>
            <p:nvPr/>
          </p:nvSpPr>
          <p:spPr>
            <a:xfrm flipH="1">
              <a:off x="7456785" y="4256652"/>
              <a:ext cx="138984" cy="138984"/>
            </a:xfrm>
            <a:prstGeom prst="ellipse">
              <a:avLst/>
            </a:prstGeom>
            <a:solidFill>
              <a:srgbClr val="E96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E96187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6F4422-454B-4BD0-8354-71F4D0EC0BBE}"/>
                </a:ext>
              </a:extLst>
            </p:cNvPr>
            <p:cNvSpPr/>
            <p:nvPr/>
          </p:nvSpPr>
          <p:spPr>
            <a:xfrm flipH="1">
              <a:off x="7138946" y="4256652"/>
              <a:ext cx="138984" cy="138984"/>
            </a:xfrm>
            <a:prstGeom prst="ellipse">
              <a:avLst/>
            </a:prstGeom>
            <a:solidFill>
              <a:srgbClr val="AF9D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6DA85A-7670-4144-B6C1-A191FE4B25EB}"/>
                </a:ext>
              </a:extLst>
            </p:cNvPr>
            <p:cNvSpPr/>
            <p:nvPr/>
          </p:nvSpPr>
          <p:spPr>
            <a:xfrm flipH="1">
              <a:off x="6821107" y="4256652"/>
              <a:ext cx="138984" cy="138984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3247D-C526-430B-975E-FDF9D832FAFB}"/>
                </a:ext>
              </a:extLst>
            </p:cNvPr>
            <p:cNvSpPr/>
            <p:nvPr/>
          </p:nvSpPr>
          <p:spPr>
            <a:xfrm flipH="1">
              <a:off x="6503267" y="4256652"/>
              <a:ext cx="138984" cy="138984"/>
            </a:xfrm>
            <a:prstGeom prst="ellipse">
              <a:avLst/>
            </a:prstGeom>
            <a:solidFill>
              <a:srgbClr val="F5AD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638889-CFD8-4497-8C67-F127E09079CF}"/>
                </a:ext>
              </a:extLst>
            </p:cNvPr>
            <p:cNvSpPr/>
            <p:nvPr/>
          </p:nvSpPr>
          <p:spPr>
            <a:xfrm flipH="1">
              <a:off x="6185427" y="4256652"/>
              <a:ext cx="138984" cy="138984"/>
            </a:xfrm>
            <a:prstGeom prst="ellipse">
              <a:avLst/>
            </a:prstGeom>
            <a:solidFill>
              <a:srgbClr val="9B8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030619A-18FF-474E-9022-867BCD7E3F8C}"/>
                </a:ext>
              </a:extLst>
            </p:cNvPr>
            <p:cNvSpPr/>
            <p:nvPr/>
          </p:nvSpPr>
          <p:spPr>
            <a:xfrm flipH="1">
              <a:off x="5867587" y="4256652"/>
              <a:ext cx="138984" cy="138984"/>
            </a:xfrm>
            <a:prstGeom prst="ellipse">
              <a:avLst/>
            </a:prstGeom>
            <a:solidFill>
              <a:srgbClr val="C17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4984C3-1F57-49A7-8552-0630A054F520}"/>
                </a:ext>
              </a:extLst>
            </p:cNvPr>
            <p:cNvSpPr/>
            <p:nvPr/>
          </p:nvSpPr>
          <p:spPr>
            <a:xfrm flipH="1">
              <a:off x="5549748" y="4256652"/>
              <a:ext cx="138984" cy="138984"/>
            </a:xfrm>
            <a:prstGeom prst="ellipse">
              <a:avLst/>
            </a:prstGeom>
            <a:solidFill>
              <a:srgbClr val="FAC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EA0356D-5339-4305-B737-431F50F97D9D}"/>
                </a:ext>
              </a:extLst>
            </p:cNvPr>
            <p:cNvSpPr/>
            <p:nvPr/>
          </p:nvSpPr>
          <p:spPr>
            <a:xfrm flipH="1">
              <a:off x="5231909" y="4256652"/>
              <a:ext cx="138984" cy="138984"/>
            </a:xfrm>
            <a:prstGeom prst="ellipse">
              <a:avLst/>
            </a:prstGeom>
            <a:solidFill>
              <a:srgbClr val="F398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BE048C9-B07B-420C-8109-FC7CEC5EDF47}"/>
                </a:ext>
              </a:extLst>
            </p:cNvPr>
            <p:cNvSpPr/>
            <p:nvPr/>
          </p:nvSpPr>
          <p:spPr>
            <a:xfrm flipH="1">
              <a:off x="4914069" y="4256652"/>
              <a:ext cx="138984" cy="138984"/>
            </a:xfrm>
            <a:prstGeom prst="ellipse">
              <a:avLst/>
            </a:prstGeom>
            <a:solidFill>
              <a:srgbClr val="CB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BC6965-CE56-4BDF-ADFE-8B8F15E8DE0F}"/>
                </a:ext>
              </a:extLst>
            </p:cNvPr>
            <p:cNvSpPr/>
            <p:nvPr/>
          </p:nvSpPr>
          <p:spPr>
            <a:xfrm flipH="1">
              <a:off x="4596230" y="4256652"/>
              <a:ext cx="138984" cy="138984"/>
            </a:xfrm>
            <a:prstGeom prst="ellipse">
              <a:avLst/>
            </a:prstGeom>
            <a:solidFill>
              <a:srgbClr val="5C4D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B1428FF-CA15-4F4C-83E7-FBF38D6F3CA0}"/>
              </a:ext>
            </a:extLst>
          </p:cNvPr>
          <p:cNvSpPr txBox="1"/>
          <p:nvPr/>
        </p:nvSpPr>
        <p:spPr>
          <a:xfrm>
            <a:off x="5807298" y="2462363"/>
            <a:ext cx="57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DD070C-F772-413B-B979-F60873AC8D43}"/>
              </a:ext>
            </a:extLst>
          </p:cNvPr>
          <p:cNvSpPr/>
          <p:nvPr/>
        </p:nvSpPr>
        <p:spPr>
          <a:xfrm>
            <a:off x="4596230" y="2864252"/>
            <a:ext cx="3166251" cy="1234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r>
              <a:rPr lang="en-US" altLang="ko-KR" sz="54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en-US" altLang="ko-KR" sz="54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572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50867" y="356811"/>
            <a:ext cx="48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31165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블루투스 모듈 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66196" y="2221201"/>
            <a:ext cx="10600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노트북 등의 휴대기기를 서로 연결해 정보를 교환하는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근거리 무선 기술 표준을 뜻한다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2657" y="4844352"/>
            <a:ext cx="10047943" cy="1384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블루투스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</a:t>
            </a:r>
            <a:r>
              <a:rPr lang="en-US" altLang="ko-KR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블루투스를 시리얼 통신으로 변환시켜주는 </a:t>
            </a:r>
            <a:r>
              <a:rPr lang="ko-KR" altLang="en-US" sz="2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66195" y="1676309"/>
            <a:ext cx="10600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66194" y="2867532"/>
            <a:ext cx="10600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통신모듈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66194" y="3458591"/>
            <a:ext cx="10600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무선통신을 시리얼 통신으로 변환 시켜주는 모듈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66193" y="3948275"/>
            <a:ext cx="1060087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en-US" altLang="ko-KR"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fi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4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xbee</a:t>
            </a:r>
            <a:r>
              <a:rPr lang="en-US" altLang="ko-KR" sz="24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Bluetooth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모듈 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097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50867" y="356811"/>
            <a:ext cx="484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957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블루투스 원리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7924" y="2305742"/>
            <a:ext cx="10366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블루투스의 무선 시스템은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ISM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주파수 대역인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2402 ~ 2480MHz,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79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채널을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66195" y="1676309"/>
            <a:ext cx="106008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원리 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115" y="3757242"/>
            <a:ext cx="10857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ISM </a:t>
            </a: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공업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과학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의료용 등으로 사용되는 고주파 설비로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전파사용에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대해 허가를 받을 필요가 없어 저전력의 전파를 발산하는 개인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무선기기에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주로 쓰임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3308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18806" y="356811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957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블루투스 원리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259" y="1733642"/>
            <a:ext cx="1121653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주파수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블루투스는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시스템들과 같은 주파수 대역을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시스템간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전파 간섭이 생길 우려가 있음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예방하기 위해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블루투스는 주파수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방식을 사용함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주파수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수의 채널을 특정 패턴에 따라 빠르게 이동하며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패킷을 조금씩 전송하는 기법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블루투스는 할당된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79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채널을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초당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1600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패턴이 블루투스 기기간에 동기화 되어야 통신이 이루어지게 된다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블루투스는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기기간 마스터와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구성으로 연결되는데 마스터 기기가 생성하는 주파수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호핑에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기기를 동기화 하지 못하면 통신이 이루어지지 않게 됨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스마트폰과 헤드폰을 연결하게 되면 스마트폰이 마스터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헤드셋이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2513496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18806" y="356811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957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블루투스 원리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259" y="1733642"/>
            <a:ext cx="1138965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주파수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호핑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방식으로 인해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시스템의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전파간섭을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피해 안정적으로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가능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마스터 기기에는 최대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기기를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연결 가능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마스터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기기와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기기의 통신만 가능할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뿐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기기 간의 통신은 불가능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마스터와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역할은 고정된 것이 아니기에 상황에 따라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역할을 바꾸면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통신이 가능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블루투스의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무선 통신의 범위는 마스터를 중심으로 반경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10m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범위를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피코넷이라고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부른다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마스터에 의해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형성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피코넷에서는 하나의 마스터만 존재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마스터는 최대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슬레이브와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가능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슬레이즈는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자신을 마스터로 하는 새로운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형성하는 것이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이런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집합을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스캐터넷이라고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부른다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214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3"/>
            <a:ext cx="12191999" cy="684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18806" y="356811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957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블루투스 원리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34" y="2057399"/>
            <a:ext cx="3069166" cy="2806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08" y="2624803"/>
            <a:ext cx="3812117" cy="1939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3799" y="54864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1400" y="5486400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피코넷이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여러개있는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것이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스캐터넷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334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1744883" y="2446888"/>
            <a:ext cx="110044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5309833" y="2446825"/>
            <a:ext cx="13199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범용적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A75D38-4870-4680-89E4-4A9975DA3112}"/>
              </a:ext>
            </a:extLst>
          </p:cNvPr>
          <p:cNvSpPr txBox="1"/>
          <p:nvPr/>
        </p:nvSpPr>
        <p:spPr>
          <a:xfrm>
            <a:off x="8477807" y="2446825"/>
            <a:ext cx="27853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사용하기 쉬움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5597" y="3815488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대부분의 스마트폰이나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무선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모듈들에 호환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5554" y="3815489"/>
            <a:ext cx="2339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가격이 다른 모듈에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비해 저렴함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7469" y="3815488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모듈보다 사용하기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쉬움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21211" y="356811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45897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블루투스 모듈의 장점 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530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629" y="2102838"/>
            <a:ext cx="9663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모듈을 사용 시 블루투스 모듈에 관한 기본 정보를 세팅해야 하는 경우 사용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629" y="2718304"/>
            <a:ext cx="5424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블루투스 모듈의 이름 변경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통신속도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핀번호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259" y="3949633"/>
            <a:ext cx="5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042" y="3256085"/>
            <a:ext cx="1088156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명령어는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헤이즈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사의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모뎀을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제어하는 언어였는데 사실상 통신의 표준이 되어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모뎀을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제어하는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ATmode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사용할때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블루투스 시리얼 통신을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맞춰주어야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함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HC-05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경우 기본적으로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UART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속도가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38400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HC-06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경우는 기본 속도가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9600</a:t>
            </a:r>
          </a:p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HC-01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경우도 기본 속도가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9600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/>
          </a:p>
          <a:p>
            <a:endParaRPr lang="ko-KR" altLang="en-US" sz="2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7376D2-1C01-4001-89A2-449F7B76967F}"/>
              </a:ext>
            </a:extLst>
          </p:cNvPr>
          <p:cNvSpPr txBox="1"/>
          <p:nvPr/>
        </p:nvSpPr>
        <p:spPr>
          <a:xfrm>
            <a:off x="708387" y="356811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9B86B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</a:t>
            </a:r>
            <a:endParaRPr lang="ko-KR" altLang="en-US" sz="2400" dirty="0">
              <a:solidFill>
                <a:srgbClr val="9B86B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750867" y="631377"/>
            <a:ext cx="23089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AT </a:t>
            </a:r>
            <a:r>
              <a:rPr lang="ko-KR" altLang="en-US" sz="4000" dirty="0" smtClean="0">
                <a:solidFill>
                  <a:srgbClr val="2B243C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명령어</a:t>
            </a:r>
            <a:endParaRPr lang="en-US" altLang="ko-KR" sz="4000" dirty="0">
              <a:solidFill>
                <a:srgbClr val="2B243C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553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6449</TotalTime>
  <Words>770</Words>
  <Application>Microsoft Office PowerPoint</Application>
  <PresentationFormat>와이드스크린</PresentationFormat>
  <Paragraphs>172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배달의민족 주아</vt:lpstr>
      <vt:lpstr>맑은 고딕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user</cp:lastModifiedBy>
  <cp:revision>163</cp:revision>
  <dcterms:created xsi:type="dcterms:W3CDTF">2018-04-01T12:18:09Z</dcterms:created>
  <dcterms:modified xsi:type="dcterms:W3CDTF">2018-12-04T09:15:18Z</dcterms:modified>
</cp:coreProperties>
</file>